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56261BC-6E6F-4B78-A1DA-050E95164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D1889E-9A67-49B8-8A16-BD5169B82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B5CA-1F1C-4B5F-BCE5-80735BF20041}" type="datetime1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30D3E8-7CCE-4C21-B327-18F5629A75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2B2796-D306-400E-B82A-68E448188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86B47-6E67-45C6-AADF-0CBF5E81E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78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84D1-9903-44C1-9989-B0F0403FF264}" type="datetime1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3CF4-39C6-4229-AAC3-C273BC13E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4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3CB52-90BD-425C-A601-876D38A3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B5FD4B-DD8B-42C7-AE03-5F814F8E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0DC18-BEC7-464B-AB01-39AA502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EC4D-5BF4-4459-9F63-4F65FEF6FFA6}" type="datetime1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5727AB-C0B1-40A8-8AD9-1F6146B0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A919C-84B8-4E9A-926E-9B9144DB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9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1250D-1DC1-4EC9-B8DF-F9EA794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77CFB6-7B90-4B4A-A8F6-EDB7DC79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42D262-A24C-45D7-91B9-7E0BB183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2A90-45FE-4A02-9A22-01A7FCF965EC}" type="datetime1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7E047F-F798-4885-81CC-E01C93D9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7FCC19-3542-44B1-842F-C4E68F87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2CC275-7A16-4785-80C0-6627A49B1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957CF7-D7B4-4D09-AE9C-1841D13CD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077562-E7AB-419B-8A98-0F2C7ECA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4A6-45A9-4E6C-A06E-62FAB9BF89AE}" type="datetime1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BEE6A-3114-4279-9062-ADF22BAB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F51A2E-BFA5-4F7B-B02B-5B32EF4C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3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92CA4-407F-4088-82EE-451EA082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320FA-F22C-4405-B24C-8954B2052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C5062-EC66-49A7-AB45-02E5C55A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D27B-EDB0-4470-9BB0-58A3A20C58D2}" type="datetime1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ECF4C-16EF-45E3-8BEF-09D1AEBF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F75B6-DF83-41EC-8BE0-6A51FF31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3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FF4FA-7B5D-45C5-9691-2FF66A7B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D08A53-69CF-4517-B37F-A083C3C5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41816-3910-4940-B5EA-07C2879E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D8E2-D17C-4204-A982-D721420B402C}" type="datetime1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3E4A4-AB44-4E70-8F9E-C937D5CF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90C3F-AFEE-4117-9A88-2016BBA4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8306E-DB6C-47B6-9920-266E8EF9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F0B62-8FDF-408E-AE49-4C5791CE6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C3A142-4517-4FB8-BE2D-3AEF588FA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92137E-5FD3-4C34-9517-78277696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CCBE-D2EB-46C3-8BD9-1B06CB3549C3}" type="datetime1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01750F-F367-4316-9DC0-135B19F3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2202A3-DD54-4B9D-8C70-FF319B61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7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3D411-2CBE-4D78-9226-B13422AF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590E74-016A-4E58-95EF-576D9192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FA877A-1644-43F0-B795-D6B37B57D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94973C-0A26-481B-8CD4-CAB5098CC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8AC0DF-4DB1-4387-9772-3991F65C3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2852AF-D343-42F6-AA92-46A86E6B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9E1-C1CA-45AA-A262-E5BA604F8FD1}" type="datetime1">
              <a:rPr lang="fr-FR" smtClean="0"/>
              <a:t>10/05/2023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FA0BF7-9436-4730-81EA-F7D30A74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AA340B-C1A5-4770-A33D-F1737BFE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49DF6-ACB2-4D6A-A3D5-83A90B61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142406-6936-46A2-91C2-C4E989E6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1CD-D2F9-4451-A9E7-9B60221B5D9E}" type="datetime1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EFEB70-A334-44B4-80C9-45C7672A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51960E-F99A-4185-A8CF-D5C86DEE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1B63D5-217E-41D0-B3F9-6EE712D5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CBC-5B58-4084-9B8C-A527663D7F70}" type="datetime1">
              <a:rPr lang="fr-FR" smtClean="0"/>
              <a:t>10/05/2023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092930-A4C7-45AE-8859-344912EE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9D7305-FEE1-496B-9DB7-0BBC90C7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7B6AD-8121-47F3-9996-59B94251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5AB56-AA0A-4116-AE6D-BABE1604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141AEA-0298-43E3-A5C3-DAFAB59FF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A2FB5D-F5C5-420D-AD13-AA3FFB3D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FAE-EC0A-47C0-9C35-AC1EC82C3CA5}" type="datetime1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B14465-6FAE-4E47-9703-E26D464C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2A8DC6-E3FA-417B-9560-967FDCB5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00E9F-5EC2-449E-88A2-EC431BA4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F4E94-4EA5-4B90-A00D-8C0286CE7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559AA-293F-4F69-A96F-B22E3298F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23FF4E-70A4-45E7-86B4-B732EF5E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303-EC15-4B71-9CC8-AE573F5AA02A}" type="datetime1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4BF023-1F0E-4C46-9D4C-BEFE20C7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61E9E0-AF49-4EFF-BB35-92D6A2A7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5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8C37F9-2071-4FCC-8B70-DFF70E9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BF684-8E1A-4DF9-8DF0-6A1C1EAA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B7DBAF-DBE0-4A3E-846F-7300C0779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44AF-43D1-4C3C-B55F-FD4F83D4641E}" type="datetime1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A9FD30-5AD6-498F-808D-652ED86A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0400E-879F-40DE-A56D-2F008B80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D0B60-2F03-4217-8C6D-560C9A08B4A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0CFB59-0FB2-4DE7-8B64-7550335336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26800"/>
            <a:ext cx="4779818" cy="12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le%2009-05-2023/Vid&#233;o%20de%20d&#233;monstration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42D5CE3-103A-4E0F-826A-6ACD73D6F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3" y="1937658"/>
            <a:ext cx="11535508" cy="3685736"/>
          </a:xfrm>
        </p:spPr>
        <p:txBody>
          <a:bodyPr rtlCol="0">
            <a:normAutofit/>
          </a:bodyPr>
          <a:lstStyle/>
          <a:p>
            <a:pPr algn="ctr"/>
            <a:r>
              <a:rPr lang="fr-FR" b="1" dirty="0">
                <a:latin typeface="Garamond" panose="02020404030301010803" pitchFamily="18" charset="0"/>
              </a:rPr>
              <a:t>L’ADMINISTRATION DE L’ENSIT</a:t>
            </a:r>
            <a:br>
              <a:rPr lang="fr-FR" b="1" dirty="0">
                <a:latin typeface="Garamond" panose="02020404030301010803" pitchFamily="18" charset="0"/>
              </a:rPr>
            </a:br>
            <a:br>
              <a:rPr lang="fr-FR" b="1" dirty="0">
                <a:latin typeface="Garamond" panose="02020404030301010803" pitchFamily="18" charset="0"/>
              </a:rPr>
            </a:br>
            <a:r>
              <a:rPr lang="fr-FR" b="1" dirty="0">
                <a:latin typeface="Garamond" panose="02020404030301010803" pitchFamily="18" charset="0"/>
              </a:rPr>
              <a:t>PRÉSENTE</a:t>
            </a:r>
          </a:p>
        </p:txBody>
      </p:sp>
    </p:spTree>
    <p:extLst>
      <p:ext uri="{BB962C8B-B14F-4D97-AF65-F5344CB8AC3E}">
        <p14:creationId xmlns:p14="http://schemas.microsoft.com/office/powerpoint/2010/main" val="20280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5B619-292E-421D-92F4-6F4D40605217}"/>
              </a:ext>
            </a:extLst>
          </p:cNvPr>
          <p:cNvSpPr/>
          <p:nvPr/>
        </p:nvSpPr>
        <p:spPr>
          <a:xfrm>
            <a:off x="203981" y="1058877"/>
            <a:ext cx="11784037" cy="396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Si vous avez besoin d’une troisième, l’enseignante ou l’enseignant vous donnera la feuille « suite »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a- détacher le 3</a:t>
            </a:r>
            <a:r>
              <a:rPr lang="fr-FR" sz="2800" b="1" baseline="300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code de la feuille d’émargement où se trouve votre nom et prénom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b- coller le code à la case réservée dans la feuille suite d’examen que vous venez de recevoir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Au maximum, chaque étudiant peut avoir une feuille principale d’examen et 3 feuilles « suite »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E4FAD45-74C4-4FA3-9FCD-CFBAC6240672}"/>
              </a:ext>
            </a:extLst>
          </p:cNvPr>
          <p:cNvSpPr txBox="1"/>
          <p:nvPr/>
        </p:nvSpPr>
        <p:spPr>
          <a:xfrm>
            <a:off x="0" y="0"/>
            <a:ext cx="196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En résumé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B5F91B-A295-4806-8E41-6C38CCB9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16" y="584775"/>
            <a:ext cx="7542857" cy="5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94769A-ACA7-4EB2-9C22-6D3CC432E306}"/>
              </a:ext>
            </a:extLst>
          </p:cNvPr>
          <p:cNvSpPr/>
          <p:nvPr/>
        </p:nvSpPr>
        <p:spPr>
          <a:xfrm>
            <a:off x="365761" y="1554919"/>
            <a:ext cx="11043137" cy="243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fois fini.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a- A remettre l’ensemble des feuilles d’examen sans les agrafées : feuille principale et les feuilles suites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b- Signer sur la feuille d’émargement en dessous de votre nom où est écrit « S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en biseau 1">
            <a:extLst>
              <a:ext uri="{FF2B5EF4-FFF2-40B4-BE49-F238E27FC236}">
                <a16:creationId xmlns:a16="http://schemas.microsoft.com/office/drawing/2014/main" id="{81D75BD2-CFB3-40B2-BC78-1492A3C64A97}"/>
              </a:ext>
            </a:extLst>
          </p:cNvPr>
          <p:cNvSpPr/>
          <p:nvPr/>
        </p:nvSpPr>
        <p:spPr>
          <a:xfrm>
            <a:off x="2630658" y="1702191"/>
            <a:ext cx="7385539" cy="2616591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u="sng" dirty="0">
                <a:solidFill>
                  <a:srgbClr val="C00000"/>
                </a:solidFill>
              </a:rPr>
              <a:t>Vidéo de </a:t>
            </a:r>
            <a:r>
              <a:rPr lang="fr-FR" sz="4000" b="1" u="sng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démonstration</a:t>
            </a:r>
            <a:endParaRPr lang="fr-FR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C655B-9082-4BAB-8E12-B71578C1EBFB}"/>
              </a:ext>
            </a:extLst>
          </p:cNvPr>
          <p:cNvSpPr txBox="1">
            <a:spLocks/>
          </p:cNvSpPr>
          <p:nvPr/>
        </p:nvSpPr>
        <p:spPr>
          <a:xfrm>
            <a:off x="1678964" y="1871003"/>
            <a:ext cx="8834071" cy="368573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Garamond" panose="02020404030301010803" pitchFamily="18" charset="0"/>
              </a:rPr>
              <a:t>SMART EXAM:</a:t>
            </a:r>
            <a:br>
              <a:rPr lang="fr-FR" b="1" dirty="0">
                <a:latin typeface="Garamond" panose="02020404030301010803" pitchFamily="18" charset="0"/>
              </a:rPr>
            </a:br>
            <a:br>
              <a:rPr lang="fr-FR" b="1" dirty="0">
                <a:latin typeface="Garamond" panose="02020404030301010803" pitchFamily="18" charset="0"/>
              </a:rPr>
            </a:br>
            <a:r>
              <a:rPr lang="fr-FR" b="1" dirty="0">
                <a:latin typeface="Garamond" panose="02020404030301010803" pitchFamily="18" charset="0"/>
              </a:rPr>
              <a:t>LE CODAGE NUMÉRIQUE DES FEUILLES D’EXAMEN</a:t>
            </a:r>
          </a:p>
        </p:txBody>
      </p:sp>
    </p:spTree>
    <p:extLst>
      <p:ext uri="{BB962C8B-B14F-4D97-AF65-F5344CB8AC3E}">
        <p14:creationId xmlns:p14="http://schemas.microsoft.com/office/powerpoint/2010/main" val="6205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784800B-6482-4646-BFB4-48C53FA8B9C3}"/>
              </a:ext>
            </a:extLst>
          </p:cNvPr>
          <p:cNvSpPr txBox="1">
            <a:spLocks/>
          </p:cNvSpPr>
          <p:nvPr/>
        </p:nvSpPr>
        <p:spPr>
          <a:xfrm>
            <a:off x="300110" y="1135965"/>
            <a:ext cx="11366695" cy="261659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Garamond" panose="02020404030301010803" pitchFamily="18" charset="0"/>
              </a:rPr>
              <a:t>Chers (es) étudiants (es), au première jour de l’examen vous devez consulter le tableau d’affichage, qui se trouve à l’entrée du bloc A, pour identifier votre salle d’examen ainsi que votre place</a:t>
            </a:r>
          </a:p>
        </p:txBody>
      </p:sp>
    </p:spTree>
    <p:extLst>
      <p:ext uri="{BB962C8B-B14F-4D97-AF65-F5344CB8AC3E}">
        <p14:creationId xmlns:p14="http://schemas.microsoft.com/office/powerpoint/2010/main" val="18664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3F54FF5-BBF5-4EDC-8145-F8F5B45C81C6}"/>
              </a:ext>
            </a:extLst>
          </p:cNvPr>
          <p:cNvSpPr txBox="1">
            <a:spLocks/>
          </p:cNvSpPr>
          <p:nvPr/>
        </p:nvSpPr>
        <p:spPr>
          <a:xfrm>
            <a:off x="140677" y="1871003"/>
            <a:ext cx="11915335" cy="368573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100" b="1" dirty="0">
                <a:latin typeface="Garamond" panose="02020404030301010803" pitchFamily="18" charset="0"/>
              </a:rPr>
              <a:t>Une fois dans la salle d’examen et après que vous avez pris votre place comme est indiqué dans le tableau d’affichage, </a:t>
            </a:r>
            <a:r>
              <a:rPr lang="fr-FR" sz="4100" b="1" dirty="0">
                <a:solidFill>
                  <a:srgbClr val="FF0000"/>
                </a:solidFill>
                <a:latin typeface="Garamond" panose="02020404030301010803" pitchFamily="18" charset="0"/>
              </a:rPr>
              <a:t>ne laisser sur votre table que</a:t>
            </a:r>
            <a:r>
              <a:rPr lang="fr-FR" sz="4100" b="1" dirty="0">
                <a:latin typeface="Garamond" panose="02020404030301010803" pitchFamily="18" charset="0"/>
              </a:rPr>
              <a:t>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100" b="1" dirty="0">
                <a:latin typeface="Garamond" panose="02020404030301010803" pitchFamily="18" charset="0"/>
              </a:rPr>
              <a:t>Votre carte d’étudiant ou votre carte CIN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100" b="1" dirty="0">
                <a:latin typeface="Garamond" panose="02020404030301010803" pitchFamily="18" charset="0"/>
              </a:rPr>
              <a:t>Les stylos et crayons (pas de trousse à stylos)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100" b="1" dirty="0">
                <a:latin typeface="Garamond" panose="02020404030301010803" pitchFamily="18" charset="0"/>
              </a:rPr>
              <a:t>La calculatrice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fr-FR" sz="41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CC536-9E14-4EDD-A259-55ECF5319E6E}"/>
              </a:ext>
            </a:extLst>
          </p:cNvPr>
          <p:cNvSpPr txBox="1">
            <a:spLocks/>
          </p:cNvSpPr>
          <p:nvPr/>
        </p:nvSpPr>
        <p:spPr>
          <a:xfrm>
            <a:off x="323557" y="1941342"/>
            <a:ext cx="11563643" cy="278540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Il est strictement interdit</a:t>
            </a:r>
            <a:r>
              <a:rPr lang="fr-FR" b="1" dirty="0">
                <a:latin typeface="Garamond" panose="02020404030301010803" pitchFamily="18" charset="0"/>
              </a:rPr>
              <a:t> d’avoir sur votre table: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b="1" dirty="0">
                <a:latin typeface="Garamond" panose="02020404030301010803" pitchFamily="18" charset="0"/>
              </a:rPr>
              <a:t>Le téléphone portable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b="1" dirty="0">
                <a:latin typeface="Garamond" panose="02020404030301010803" pitchFamily="18" charset="0"/>
              </a:rPr>
              <a:t>L’ordinateur portable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b="1" dirty="0">
                <a:latin typeface="Garamond" panose="02020404030301010803" pitchFamily="18" charset="0"/>
              </a:rPr>
              <a:t>Une montre intelligente</a:t>
            </a:r>
          </a:p>
          <a:p>
            <a:pPr algn="ctr"/>
            <a:endParaRPr lang="fr-FR" b="1" dirty="0">
              <a:latin typeface="Garamond" panose="020204040303010108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fr-FR" b="1" dirty="0">
              <a:latin typeface="Garamond" panose="020204040303010108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fr-F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996D191-9643-460F-80A1-144CB805C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10608"/>
              </p:ext>
            </p:extLst>
          </p:nvPr>
        </p:nvGraphicFramePr>
        <p:xfrm>
          <a:off x="1125415" y="842513"/>
          <a:ext cx="9833317" cy="598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11344265" imgH="8019997" progId="AcroExch.Document.DC">
                  <p:embed/>
                </p:oleObj>
              </mc:Choice>
              <mc:Fallback>
                <p:oleObj name="Acrobat Document" r:id="rId3" imgW="11344265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415" y="842513"/>
                        <a:ext cx="9833317" cy="5989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2BA3C86A-9425-429D-AE35-2AE7739B79C6}"/>
              </a:ext>
            </a:extLst>
          </p:cNvPr>
          <p:cNvSpPr txBox="1">
            <a:spLocks/>
          </p:cNvSpPr>
          <p:nvPr/>
        </p:nvSpPr>
        <p:spPr>
          <a:xfrm>
            <a:off x="112543" y="0"/>
            <a:ext cx="11971606" cy="14349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latin typeface="Garamond" panose="02020404030301010803" pitchFamily="18" charset="0"/>
              </a:rPr>
              <a:t>LES FEUILLES D’EXAMEN A  CODAGE NUMÉRIQUE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E90FFC-9F77-4E63-B873-05F758E37613}"/>
              </a:ext>
            </a:extLst>
          </p:cNvPr>
          <p:cNvSpPr txBox="1"/>
          <p:nvPr/>
        </p:nvSpPr>
        <p:spPr>
          <a:xfrm>
            <a:off x="3539870" y="532786"/>
            <a:ext cx="492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1</a:t>
            </a:r>
            <a:r>
              <a:rPr lang="fr-FR" b="1" baseline="30000" dirty="0"/>
              <a:t>ère</a:t>
            </a:r>
            <a:r>
              <a:rPr lang="fr-FR" b="1" dirty="0"/>
              <a:t> FEUILLE D’EXAMEN (DITE PRINCIPALE) EST:</a:t>
            </a:r>
          </a:p>
        </p:txBody>
      </p:sp>
    </p:spTree>
    <p:extLst>
      <p:ext uri="{BB962C8B-B14F-4D97-AF65-F5344CB8AC3E}">
        <p14:creationId xmlns:p14="http://schemas.microsoft.com/office/powerpoint/2010/main" val="29592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B62E94A-37B7-435B-AB81-121FD1C72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41306"/>
              </p:ext>
            </p:extLst>
          </p:nvPr>
        </p:nvGraphicFramePr>
        <p:xfrm>
          <a:off x="6971713" y="386271"/>
          <a:ext cx="4704471" cy="647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829103" imgH="8019997" progId="AcroExch.Document.DC">
                  <p:embed/>
                </p:oleObj>
              </mc:Choice>
              <mc:Fallback>
                <p:oleObj name="Acrobat Document" r:id="rId3" imgW="5829103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1713" y="386271"/>
                        <a:ext cx="4704471" cy="6471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8E6E535-35CE-48ED-9408-FE1B46D850AD}"/>
              </a:ext>
            </a:extLst>
          </p:cNvPr>
          <p:cNvSpPr/>
          <p:nvPr/>
        </p:nvSpPr>
        <p:spPr>
          <a:xfrm>
            <a:off x="168813" y="1186212"/>
            <a:ext cx="6802900" cy="107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Dès que l’enseignante ou l’enseignant vous donne la liste d’émargement. Vous devez :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a- détacher le 1</a:t>
            </a:r>
            <a:r>
              <a:rPr lang="fr-FR" b="1" baseline="300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code de la feuille d’émargement devant votre nom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D7ADC8-B548-41DC-A199-B05234D2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140" y="0"/>
            <a:ext cx="493971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91C606-5E4A-40DC-A0F7-D58C04C250D8}"/>
              </a:ext>
            </a:extLst>
          </p:cNvPr>
          <p:cNvSpPr/>
          <p:nvPr/>
        </p:nvSpPr>
        <p:spPr>
          <a:xfrm>
            <a:off x="838200" y="3827320"/>
            <a:ext cx="10880188" cy="53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b- coller le code à la case réservée dans la feuille principale d’examen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7EAA86C-4E78-448A-BBE2-18EC20CB9DB9}"/>
              </a:ext>
            </a:extLst>
          </p:cNvPr>
          <p:cNvCxnSpPr/>
          <p:nvPr/>
        </p:nvCxnSpPr>
        <p:spPr>
          <a:xfrm flipV="1">
            <a:off x="2039815" y="2138289"/>
            <a:ext cx="2349305" cy="1547446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9DAFCD6-371C-4E9F-850E-5AD29664D2C7}"/>
              </a:ext>
            </a:extLst>
          </p:cNvPr>
          <p:cNvSpPr/>
          <p:nvPr/>
        </p:nvSpPr>
        <p:spPr>
          <a:xfrm>
            <a:off x="211015" y="5153409"/>
            <a:ext cx="11732456" cy="53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c- signer sur la feuille d’émargement où il y a votre nom &amp; prénom case « E»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AF31E91-4D68-433A-97DF-6CB5FA109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46240"/>
              </p:ext>
            </p:extLst>
          </p:nvPr>
        </p:nvGraphicFramePr>
        <p:xfrm>
          <a:off x="2617561" y="1303337"/>
          <a:ext cx="76644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11344265" imgH="8019997" progId="AcroExch.Document.DC">
                  <p:embed/>
                </p:oleObj>
              </mc:Choice>
              <mc:Fallback>
                <p:oleObj name="Acrobat Document" r:id="rId3" imgW="11344265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7561" y="1303337"/>
                        <a:ext cx="76644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34C436-ABAA-4691-8DE5-4AEEAB4279E6}"/>
              </a:ext>
            </a:extLst>
          </p:cNvPr>
          <p:cNvSpPr/>
          <p:nvPr/>
        </p:nvSpPr>
        <p:spPr>
          <a:xfrm>
            <a:off x="353786" y="136525"/>
            <a:ext cx="4856843" cy="53529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Si vous avez besoin d’une feuille supplémentaire, l’enseignante ou l’enseignant vous donnera une feuille où est écrit « suite »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a- détacher le 2</a:t>
            </a:r>
            <a:r>
              <a:rPr lang="fr-FR" sz="2800" b="1" baseline="300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code de la feuille d’émargement où se trouve votre nom et prénom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b- coller le code à la case réservée dans la feuille suite d’examen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A3CC58D-1524-480E-998E-6EB85BB431E4}"/>
              </a:ext>
            </a:extLst>
          </p:cNvPr>
          <p:cNvCxnSpPr/>
          <p:nvPr/>
        </p:nvCxnSpPr>
        <p:spPr>
          <a:xfrm flipV="1">
            <a:off x="5210629" y="1955409"/>
            <a:ext cx="2273383" cy="942536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355</Words>
  <Application>Microsoft Office PowerPoint</Application>
  <PresentationFormat>Grand écran</PresentationFormat>
  <Paragraphs>30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Thème Office</vt:lpstr>
      <vt:lpstr>Acrobat Document</vt:lpstr>
      <vt:lpstr>L’ADMINISTRATION DE L’ENSIT  PRÉSENTE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DIRECTION DES ÉTUDES DE L’ENSIT  PRÉSENTE</dc:title>
  <dc:creator>ZAIBI MOHAMED ALI</dc:creator>
  <cp:lastModifiedBy>ZAIBI MOHAMED ALI</cp:lastModifiedBy>
  <cp:revision>14</cp:revision>
  <dcterms:created xsi:type="dcterms:W3CDTF">2023-04-29T08:08:55Z</dcterms:created>
  <dcterms:modified xsi:type="dcterms:W3CDTF">2023-05-10T08:56:23Z</dcterms:modified>
</cp:coreProperties>
</file>